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1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76" r:id="rId10"/>
    <p:sldId id="265" r:id="rId11"/>
    <p:sldId id="266" r:id="rId12"/>
    <p:sldId id="269" r:id="rId13"/>
    <p:sldId id="270" r:id="rId14"/>
    <p:sldId id="271" r:id="rId15"/>
    <p:sldId id="281" r:id="rId16"/>
    <p:sldId id="277" r:id="rId17"/>
    <p:sldId id="278" r:id="rId18"/>
    <p:sldId id="279" r:id="rId19"/>
    <p:sldId id="280" r:id="rId20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3" d="100"/>
          <a:sy n="133" d="100"/>
        </p:scale>
        <p:origin x="-17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FB467-8C4C-2F4B-9BEB-5FD5C573B735}" type="datetimeFigureOut">
              <a:rPr lang="en-US" smtClean="0"/>
              <a:t>20/1/16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9AF3CD-1658-BE40-A436-DC35A1FC25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545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C236F-7878-0440-91AD-9767359E3A95}" type="datetimeFigureOut">
              <a:rPr lang="en-US" smtClean="0"/>
              <a:t>20/1/16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E85C38-DC73-784A-9B08-DCB6B221F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668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B92D-2F15-1748-863D-DDE199D6FC00}" type="datetime1">
              <a:rPr lang="en-SG" smtClean="0"/>
              <a:t>20/1/16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A100-8647-0A44-9B0D-F0C57BA98BC3}" type="datetime1">
              <a:rPr lang="en-SG" smtClean="0"/>
              <a:t>20/1/16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6A99-2B9B-6345-A30A-1D63FC0376CC}" type="datetime1">
              <a:rPr lang="en-SG" smtClean="0"/>
              <a:t>20/1/16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84383-55F5-B940-A6F2-91464E329B33}" type="datetime1">
              <a:rPr lang="en-SG" smtClean="0"/>
              <a:t>20/1/16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3D8C7-9610-8A42-B652-8EA6FB0760A1}" type="datetime1">
              <a:rPr lang="en-SG" smtClean="0"/>
              <a:t>20/1/16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26605-22F0-7E40-BD0D-F472479606D6}" type="datetime1">
              <a:rPr lang="en-SG" smtClean="0"/>
              <a:t>20/1/16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3156-E29C-A842-8E80-4198BCC1A447}" type="datetime1">
              <a:rPr lang="en-SG" smtClean="0"/>
              <a:t>20/1/16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D28CE-27CC-D748-875E-8EC923CAF442}" type="datetime1">
              <a:rPr lang="en-SG" smtClean="0"/>
              <a:t>20/1/16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92196-F3D9-1744-BBDC-49D5645A565F}" type="datetime1">
              <a:rPr lang="en-SG" smtClean="0"/>
              <a:t>20/1/16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07F96-2666-5948-AE9A-9CE39A3FC5BF}" type="datetime1">
              <a:rPr lang="en-SG" smtClean="0"/>
              <a:t>20/1/16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2EFB4-84C8-0043-A30E-87A62190E0AD}" type="datetime1">
              <a:rPr lang="en-SG" smtClean="0"/>
              <a:t>20/1/16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59BA647C-9527-4A43-8219-0ED282F44234}" type="datetime1">
              <a:rPr lang="en-SG" smtClean="0"/>
              <a:t>20/1/16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2" r:id="rId1"/>
    <p:sldLayoutId id="2147484073" r:id="rId2"/>
    <p:sldLayoutId id="2147484074" r:id="rId3"/>
    <p:sldLayoutId id="2147484075" r:id="rId4"/>
    <p:sldLayoutId id="2147484076" r:id="rId5"/>
    <p:sldLayoutId id="2147484077" r:id="rId6"/>
    <p:sldLayoutId id="2147484078" r:id="rId7"/>
    <p:sldLayoutId id="2147484079" r:id="rId8"/>
    <p:sldLayoutId id="2147484080" r:id="rId9"/>
    <p:sldLayoutId id="2147484081" r:id="rId10"/>
    <p:sldLayoutId id="2147484082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MFSK Results and Analysis from UNET2015 Trials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159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53" y="274638"/>
            <a:ext cx="8590738" cy="612525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     SPECTROGRAM FOR LOW BER SIGNALS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2609"/>
            <a:ext cx="9048288" cy="529760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96093" y="826659"/>
            <a:ext cx="1755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Transmitted Signal</a:t>
            </a:r>
            <a:endParaRPr lang="en-US" sz="1100" dirty="0"/>
          </a:p>
        </p:txBody>
      </p:sp>
      <p:sp>
        <p:nvSpPr>
          <p:cNvPr id="6" name="TextBox 5"/>
          <p:cNvSpPr txBox="1"/>
          <p:nvPr/>
        </p:nvSpPr>
        <p:spPr>
          <a:xfrm>
            <a:off x="196093" y="3526995"/>
            <a:ext cx="1755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Received Signal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24780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7620000" cy="509800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POWER SPECTRUM OF LOW BER SIGNALS 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31" y="1092610"/>
            <a:ext cx="8706356" cy="522025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6093" y="826659"/>
            <a:ext cx="1755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Transmitted Signal</a:t>
            </a:r>
            <a:endParaRPr lang="en-US" sz="1100" dirty="0"/>
          </a:p>
        </p:txBody>
      </p:sp>
      <p:sp>
        <p:nvSpPr>
          <p:cNvPr id="7" name="TextBox 6"/>
          <p:cNvSpPr txBox="1"/>
          <p:nvPr/>
        </p:nvSpPr>
        <p:spPr>
          <a:xfrm>
            <a:off x="205431" y="3657800"/>
            <a:ext cx="1755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Received Signal</a:t>
            </a:r>
            <a:endParaRPr lang="en-US" sz="1100" dirty="0"/>
          </a:p>
        </p:txBody>
      </p:sp>
      <p:sp>
        <p:nvSpPr>
          <p:cNvPr id="4" name="TextBox 3"/>
          <p:cNvSpPr txBox="1"/>
          <p:nvPr/>
        </p:nvSpPr>
        <p:spPr>
          <a:xfrm>
            <a:off x="3065108" y="1088269"/>
            <a:ext cx="6719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Magnitude</a:t>
            </a:r>
            <a:endParaRPr lang="en-US" sz="800" dirty="0"/>
          </a:p>
        </p:txBody>
      </p:sp>
      <p:sp>
        <p:nvSpPr>
          <p:cNvPr id="8" name="TextBox 7"/>
          <p:cNvSpPr txBox="1"/>
          <p:nvPr/>
        </p:nvSpPr>
        <p:spPr>
          <a:xfrm>
            <a:off x="3169765" y="3839735"/>
            <a:ext cx="6719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Magnitude</a:t>
            </a:r>
            <a:endParaRPr lang="en-US" sz="800" dirty="0"/>
          </a:p>
        </p:txBody>
      </p:sp>
      <p:sp>
        <p:nvSpPr>
          <p:cNvPr id="9" name="TextBox 8"/>
          <p:cNvSpPr txBox="1"/>
          <p:nvPr/>
        </p:nvSpPr>
        <p:spPr>
          <a:xfrm>
            <a:off x="7896334" y="1240669"/>
            <a:ext cx="5822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dB scale</a:t>
            </a:r>
            <a:endParaRPr lang="en-US" sz="800" dirty="0"/>
          </a:p>
        </p:txBody>
      </p:sp>
      <p:sp>
        <p:nvSpPr>
          <p:cNvPr id="10" name="TextBox 9"/>
          <p:cNvSpPr txBox="1"/>
          <p:nvPr/>
        </p:nvSpPr>
        <p:spPr>
          <a:xfrm>
            <a:off x="7905250" y="3811688"/>
            <a:ext cx="5822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dB scale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64597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556493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SPECTROGRAM FOR </a:t>
            </a:r>
            <a:r>
              <a:rPr lang="en-US" sz="3200" dirty="0" smtClean="0"/>
              <a:t>HIGH BER SIGNALS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599"/>
            <a:ext cx="8964248" cy="585922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6093" y="3720322"/>
            <a:ext cx="1755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Received Signal</a:t>
            </a:r>
            <a:endParaRPr lang="en-US" sz="1100" dirty="0"/>
          </a:p>
        </p:txBody>
      </p:sp>
      <p:sp>
        <p:nvSpPr>
          <p:cNvPr id="7" name="TextBox 6"/>
          <p:cNvSpPr txBox="1"/>
          <p:nvPr/>
        </p:nvSpPr>
        <p:spPr>
          <a:xfrm>
            <a:off x="196093" y="826659"/>
            <a:ext cx="1755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Transmitted Signal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577831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7890756" cy="509800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POWER SPECTRUM OF HIGH BER SIGNALS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34" y="1139303"/>
            <a:ext cx="8774162" cy="543503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96093" y="826659"/>
            <a:ext cx="1755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Transmitted Signal</a:t>
            </a:r>
            <a:endParaRPr lang="en-US" sz="1100" dirty="0"/>
          </a:p>
        </p:txBody>
      </p:sp>
      <p:sp>
        <p:nvSpPr>
          <p:cNvPr id="7" name="TextBox 6"/>
          <p:cNvSpPr txBox="1"/>
          <p:nvPr/>
        </p:nvSpPr>
        <p:spPr>
          <a:xfrm>
            <a:off x="196093" y="3720322"/>
            <a:ext cx="1755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Received Signal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7896334" y="1240669"/>
            <a:ext cx="5822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dB scale</a:t>
            </a:r>
            <a:endParaRPr lang="en-US" sz="800" dirty="0"/>
          </a:p>
        </p:txBody>
      </p:sp>
      <p:sp>
        <p:nvSpPr>
          <p:cNvPr id="9" name="TextBox 8"/>
          <p:cNvSpPr txBox="1"/>
          <p:nvPr/>
        </p:nvSpPr>
        <p:spPr>
          <a:xfrm>
            <a:off x="7990810" y="3981932"/>
            <a:ext cx="5822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dB scale</a:t>
            </a:r>
            <a:endParaRPr lang="en-US" sz="800" dirty="0"/>
          </a:p>
        </p:txBody>
      </p:sp>
      <p:sp>
        <p:nvSpPr>
          <p:cNvPr id="10" name="TextBox 9"/>
          <p:cNvSpPr txBox="1"/>
          <p:nvPr/>
        </p:nvSpPr>
        <p:spPr>
          <a:xfrm>
            <a:off x="3065108" y="1088269"/>
            <a:ext cx="6719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Magnitude</a:t>
            </a:r>
            <a:endParaRPr lang="en-US" sz="800" dirty="0"/>
          </a:p>
        </p:txBody>
      </p:sp>
      <p:sp>
        <p:nvSpPr>
          <p:cNvPr id="11" name="TextBox 10"/>
          <p:cNvSpPr txBox="1"/>
          <p:nvPr/>
        </p:nvSpPr>
        <p:spPr>
          <a:xfrm>
            <a:off x="3217508" y="4000430"/>
            <a:ext cx="6719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Magnitude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0423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199" y="274639"/>
            <a:ext cx="7993471" cy="509800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POWER SPECTRUM OF HIGH BER SYMBOLS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11" y="905804"/>
            <a:ext cx="3749984" cy="26428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511" y="3940869"/>
            <a:ext cx="3825167" cy="26606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1595" y="905804"/>
            <a:ext cx="3899805" cy="26428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1595" y="3940869"/>
            <a:ext cx="3899805" cy="2541157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199" y="5391923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Received Signal</a:t>
            </a:r>
            <a:endParaRPr lang="en-US" sz="900" dirty="0"/>
          </a:p>
        </p:txBody>
      </p:sp>
      <p:sp>
        <p:nvSpPr>
          <p:cNvPr id="10" name="TextBox 9"/>
          <p:cNvSpPr txBox="1"/>
          <p:nvPr/>
        </p:nvSpPr>
        <p:spPr>
          <a:xfrm>
            <a:off x="4818284" y="5391923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Received Signal</a:t>
            </a:r>
            <a:endParaRPr lang="en-US" sz="900" dirty="0"/>
          </a:p>
        </p:txBody>
      </p:sp>
      <p:sp>
        <p:nvSpPr>
          <p:cNvPr id="11" name="TextBox 10"/>
          <p:cNvSpPr txBox="1"/>
          <p:nvPr/>
        </p:nvSpPr>
        <p:spPr>
          <a:xfrm>
            <a:off x="4818284" y="2366232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Received Signal</a:t>
            </a:r>
            <a:endParaRPr lang="en-US" sz="900" dirty="0"/>
          </a:p>
        </p:txBody>
      </p:sp>
      <p:sp>
        <p:nvSpPr>
          <p:cNvPr id="12" name="TextBox 11"/>
          <p:cNvSpPr txBox="1"/>
          <p:nvPr/>
        </p:nvSpPr>
        <p:spPr>
          <a:xfrm>
            <a:off x="550928" y="2366232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Received Signal</a:t>
            </a:r>
            <a:endParaRPr lang="en-US" sz="900" dirty="0"/>
          </a:p>
        </p:txBody>
      </p:sp>
      <p:sp>
        <p:nvSpPr>
          <p:cNvPr id="13" name="TextBox 12"/>
          <p:cNvSpPr txBox="1"/>
          <p:nvPr/>
        </p:nvSpPr>
        <p:spPr>
          <a:xfrm>
            <a:off x="373511" y="765762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Transmitted Signal</a:t>
            </a:r>
            <a:endParaRPr lang="en-US" sz="900" dirty="0"/>
          </a:p>
        </p:txBody>
      </p:sp>
      <p:sp>
        <p:nvSpPr>
          <p:cNvPr id="14" name="TextBox 13"/>
          <p:cNvSpPr txBox="1"/>
          <p:nvPr/>
        </p:nvSpPr>
        <p:spPr>
          <a:xfrm>
            <a:off x="4718947" y="765726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Transmitted Signal</a:t>
            </a:r>
            <a:endParaRPr lang="en-US" sz="900" dirty="0"/>
          </a:p>
        </p:txBody>
      </p:sp>
      <p:sp>
        <p:nvSpPr>
          <p:cNvPr id="15" name="TextBox 14"/>
          <p:cNvSpPr txBox="1"/>
          <p:nvPr/>
        </p:nvSpPr>
        <p:spPr>
          <a:xfrm>
            <a:off x="457199" y="3703682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Transmitted Signal</a:t>
            </a:r>
            <a:endParaRPr lang="en-US" sz="900" dirty="0"/>
          </a:p>
        </p:txBody>
      </p:sp>
      <p:sp>
        <p:nvSpPr>
          <p:cNvPr id="16" name="TextBox 15"/>
          <p:cNvSpPr txBox="1"/>
          <p:nvPr/>
        </p:nvSpPr>
        <p:spPr>
          <a:xfrm>
            <a:off x="4718947" y="3694344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Transmitted Signal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407948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5996"/>
            <a:ext cx="8229600" cy="5291004"/>
          </a:xfrm>
        </p:spPr>
        <p:txBody>
          <a:bodyPr>
            <a:normAutofit/>
          </a:bodyPr>
          <a:lstStyle/>
          <a:p>
            <a:r>
              <a:rPr lang="en-US" dirty="0"/>
              <a:t>Using root raised cosine windows at the transmitter and the receiver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  <a:p>
            <a:r>
              <a:rPr lang="en-US" dirty="0"/>
              <a:t>P-norm instead of magnitude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65259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FURTHER PERFORMANCE IMPROVEMENT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598" y="1902807"/>
            <a:ext cx="6174592" cy="382236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33384" y="2259930"/>
            <a:ext cx="15235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Root Raised Cosine Window with roll off factor 0.7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83450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511" y="859698"/>
            <a:ext cx="8229600" cy="65259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FURTHER PERFORMANCE IMPROVEMENT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68" y="2161627"/>
            <a:ext cx="8685262" cy="38897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68" y="2161627"/>
            <a:ext cx="8781569" cy="404851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flipH="1">
            <a:off x="1417025" y="3012935"/>
            <a:ext cx="4148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245</a:t>
            </a:r>
            <a:endParaRPr lang="en-US" sz="1000" dirty="0"/>
          </a:p>
        </p:txBody>
      </p:sp>
      <p:sp>
        <p:nvSpPr>
          <p:cNvPr id="15" name="TextBox 14"/>
          <p:cNvSpPr txBox="1"/>
          <p:nvPr/>
        </p:nvSpPr>
        <p:spPr>
          <a:xfrm>
            <a:off x="726030" y="4847984"/>
            <a:ext cx="398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286</a:t>
            </a:r>
            <a:endParaRPr lang="en-US" sz="1000" dirty="0"/>
          </a:p>
        </p:txBody>
      </p:sp>
      <p:sp>
        <p:nvSpPr>
          <p:cNvPr id="17" name="TextBox 16"/>
          <p:cNvSpPr txBox="1"/>
          <p:nvPr/>
        </p:nvSpPr>
        <p:spPr>
          <a:xfrm>
            <a:off x="5665705" y="2608440"/>
            <a:ext cx="5197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38 dB</a:t>
            </a:r>
            <a:endParaRPr lang="en-US" sz="1000" dirty="0"/>
          </a:p>
        </p:txBody>
      </p:sp>
      <p:sp>
        <p:nvSpPr>
          <p:cNvPr id="18" name="TextBox 17"/>
          <p:cNvSpPr txBox="1"/>
          <p:nvPr/>
        </p:nvSpPr>
        <p:spPr>
          <a:xfrm flipH="1">
            <a:off x="6078880" y="4724874"/>
            <a:ext cx="5509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88 dB</a:t>
            </a:r>
            <a:endParaRPr 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373511" y="2046211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No window</a:t>
            </a:r>
            <a:endParaRPr lang="en-US" sz="900" dirty="0"/>
          </a:p>
        </p:txBody>
      </p:sp>
      <p:sp>
        <p:nvSpPr>
          <p:cNvPr id="14" name="TextBox 13"/>
          <p:cNvSpPr txBox="1"/>
          <p:nvPr/>
        </p:nvSpPr>
        <p:spPr>
          <a:xfrm>
            <a:off x="373511" y="6210138"/>
            <a:ext cx="29507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Root Raised Cosine Window + p-Norm ( p=1.7 )</a:t>
            </a:r>
            <a:endParaRPr lang="en-US" sz="900" dirty="0"/>
          </a:p>
        </p:txBody>
      </p:sp>
      <p:sp>
        <p:nvSpPr>
          <p:cNvPr id="16" name="TextBox 15"/>
          <p:cNvSpPr txBox="1"/>
          <p:nvPr/>
        </p:nvSpPr>
        <p:spPr>
          <a:xfrm>
            <a:off x="3324242" y="1830767"/>
            <a:ext cx="6719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Magnitude</a:t>
            </a:r>
            <a:endParaRPr lang="en-US" sz="800" dirty="0"/>
          </a:p>
        </p:txBody>
      </p:sp>
      <p:sp>
        <p:nvSpPr>
          <p:cNvPr id="19" name="TextBox 18"/>
          <p:cNvSpPr txBox="1"/>
          <p:nvPr/>
        </p:nvSpPr>
        <p:spPr>
          <a:xfrm>
            <a:off x="7839419" y="1830540"/>
            <a:ext cx="6078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dB Scale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635159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  <p:bldP spid="18" grpId="0"/>
      <p:bldP spid="12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5996"/>
            <a:ext cx="8229600" cy="5291004"/>
          </a:xfrm>
        </p:spPr>
        <p:txBody>
          <a:bodyPr/>
          <a:lstStyle/>
          <a:p>
            <a:r>
              <a:rPr lang="en-US" dirty="0" smtClean="0"/>
              <a:t>Clipping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65259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FURTHER PERFORMANCE IMPROVEMENT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89" y="1633477"/>
            <a:ext cx="8145211" cy="51124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31301" y="1402645"/>
            <a:ext cx="17554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Transmitted Signal</a:t>
            </a:r>
            <a:endParaRPr lang="en-US" sz="900" dirty="0"/>
          </a:p>
        </p:txBody>
      </p:sp>
      <p:sp>
        <p:nvSpPr>
          <p:cNvPr id="8" name="TextBox 7"/>
          <p:cNvSpPr txBox="1"/>
          <p:nvPr/>
        </p:nvSpPr>
        <p:spPr>
          <a:xfrm>
            <a:off x="7694313" y="3465671"/>
            <a:ext cx="12792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No Clipping</a:t>
            </a:r>
            <a:endParaRPr 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7864727" y="5045612"/>
            <a:ext cx="12792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Clipped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66281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5996"/>
            <a:ext cx="8229600" cy="5291004"/>
          </a:xfrm>
        </p:spPr>
        <p:txBody>
          <a:bodyPr/>
          <a:lstStyle/>
          <a:p>
            <a:r>
              <a:rPr lang="en-US" dirty="0"/>
              <a:t>Clipping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65259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FURTHER PERFORMANCE IMPROVEMENT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14" y="1843975"/>
            <a:ext cx="8386645" cy="44128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18087" y="1429867"/>
            <a:ext cx="12792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No Clipping</a:t>
            </a:r>
            <a:endParaRPr lang="en-US" sz="900" dirty="0"/>
          </a:p>
        </p:txBody>
      </p:sp>
      <p:sp>
        <p:nvSpPr>
          <p:cNvPr id="8" name="TextBox 7"/>
          <p:cNvSpPr txBox="1"/>
          <p:nvPr/>
        </p:nvSpPr>
        <p:spPr>
          <a:xfrm>
            <a:off x="7407527" y="4046386"/>
            <a:ext cx="12792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Clipped</a:t>
            </a:r>
            <a:endParaRPr 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3580734" y="1736253"/>
            <a:ext cx="6719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Magnitude</a:t>
            </a:r>
            <a:endParaRPr lang="en-US" sz="800" dirty="0"/>
          </a:p>
        </p:txBody>
      </p:sp>
      <p:sp>
        <p:nvSpPr>
          <p:cNvPr id="10" name="TextBox 9"/>
          <p:cNvSpPr txBox="1"/>
          <p:nvPr/>
        </p:nvSpPr>
        <p:spPr>
          <a:xfrm>
            <a:off x="3765733" y="4430142"/>
            <a:ext cx="67197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Magnitude</a:t>
            </a:r>
            <a:endParaRPr lang="en-US" sz="800" dirty="0"/>
          </a:p>
        </p:txBody>
      </p:sp>
      <p:sp>
        <p:nvSpPr>
          <p:cNvPr id="11" name="TextBox 10"/>
          <p:cNvSpPr txBox="1"/>
          <p:nvPr/>
        </p:nvSpPr>
        <p:spPr>
          <a:xfrm>
            <a:off x="8014821" y="1755123"/>
            <a:ext cx="6078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dB Scale</a:t>
            </a:r>
            <a:endParaRPr lang="en-US" sz="800" dirty="0"/>
          </a:p>
        </p:txBody>
      </p:sp>
      <p:sp>
        <p:nvSpPr>
          <p:cNvPr id="12" name="TextBox 11"/>
          <p:cNvSpPr txBox="1"/>
          <p:nvPr/>
        </p:nvSpPr>
        <p:spPr>
          <a:xfrm>
            <a:off x="8088763" y="4061774"/>
            <a:ext cx="6078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dB Scale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3301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400" dirty="0" smtClean="0"/>
              <a:t>THANK YOU</a:t>
            </a:r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561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About MFSK</a:t>
            </a:r>
          </a:p>
          <a:p>
            <a:r>
              <a:rPr lang="en-US" dirty="0" smtClean="0"/>
              <a:t>FSK in UNET Modems</a:t>
            </a:r>
          </a:p>
          <a:p>
            <a:r>
              <a:rPr lang="en-US" dirty="0" smtClean="0"/>
              <a:t>Design of the MFSK Algorithm used</a:t>
            </a:r>
          </a:p>
          <a:p>
            <a:r>
              <a:rPr lang="en-US" dirty="0" smtClean="0"/>
              <a:t>BER Results</a:t>
            </a:r>
          </a:p>
          <a:p>
            <a:r>
              <a:rPr lang="en-US" dirty="0" smtClean="0"/>
              <a:t>Signals Analysis Results</a:t>
            </a:r>
          </a:p>
          <a:p>
            <a:r>
              <a:rPr lang="en-US" dirty="0" smtClean="0"/>
              <a:t>Further Performance Improvements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200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MFSK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405" y="1628800"/>
            <a:ext cx="7620000" cy="4800600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endParaRPr lang="en-US" dirty="0" smtClean="0"/>
          </a:p>
          <a:p>
            <a:r>
              <a:rPr lang="en-US" dirty="0" smtClean="0"/>
              <a:t>Frequency Shift Keying (FSK) – </a:t>
            </a:r>
            <a:br>
              <a:rPr lang="en-US" dirty="0" smtClean="0"/>
            </a:br>
            <a:r>
              <a:rPr lang="en-US" dirty="0" smtClean="0"/>
              <a:t>use frequency to send information</a:t>
            </a:r>
            <a:br>
              <a:rPr lang="en-US" dirty="0" smtClean="0"/>
            </a:br>
            <a:r>
              <a:rPr lang="en-US" dirty="0" smtClean="0"/>
              <a:t>about bits</a:t>
            </a:r>
          </a:p>
          <a:p>
            <a:r>
              <a:rPr lang="en-US" dirty="0" smtClean="0"/>
              <a:t>BFSK – Binary FSK , all 1 bits sent at </a:t>
            </a:r>
            <a:br>
              <a:rPr lang="en-US" dirty="0" smtClean="0"/>
            </a:br>
            <a:r>
              <a:rPr lang="en-US" dirty="0" smtClean="0"/>
              <a:t>frequency f1 and all 0 bits sent at </a:t>
            </a:r>
            <a:br>
              <a:rPr lang="en-US" dirty="0" smtClean="0"/>
            </a:br>
            <a:r>
              <a:rPr lang="en-US" dirty="0" smtClean="0"/>
              <a:t>frequency f2</a:t>
            </a:r>
            <a:endParaRPr lang="en-US" dirty="0"/>
          </a:p>
          <a:p>
            <a:r>
              <a:rPr lang="en-US" dirty="0" smtClean="0"/>
              <a:t>MFSK – M-</a:t>
            </a:r>
            <a:r>
              <a:rPr lang="en-US" dirty="0" err="1" smtClean="0"/>
              <a:t>ary</a:t>
            </a:r>
            <a:r>
              <a:rPr lang="en-US" dirty="0" smtClean="0"/>
              <a:t> FSK, log</a:t>
            </a:r>
            <a:r>
              <a:rPr lang="en-US" baseline="-25000" dirty="0" smtClean="0"/>
              <a:t>2</a:t>
            </a:r>
            <a:r>
              <a:rPr lang="en-US" dirty="0" smtClean="0"/>
              <a:t>M bits</a:t>
            </a:r>
            <a:br>
              <a:rPr lang="en-US" dirty="0" smtClean="0"/>
            </a:br>
            <a:r>
              <a:rPr lang="en-US" dirty="0" smtClean="0"/>
              <a:t>information sent at one of </a:t>
            </a:r>
            <a:r>
              <a:rPr lang="en-US" dirty="0"/>
              <a:t>M</a:t>
            </a:r>
            <a:r>
              <a:rPr lang="en-US" dirty="0" smtClean="0"/>
              <a:t> frequencies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e.g</a:t>
            </a:r>
            <a:r>
              <a:rPr lang="en-US" dirty="0" smtClean="0"/>
              <a:t>: 4-ary FSK – 2 bits </a:t>
            </a:r>
            <a:r>
              <a:rPr lang="en-US" dirty="0" err="1" smtClean="0"/>
              <a:t>tx</a:t>
            </a:r>
            <a:r>
              <a:rPr lang="en-US" dirty="0" smtClean="0"/>
              <a:t> on one of 4 frequencies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205" y="1899618"/>
            <a:ext cx="3428795" cy="361946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83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FSK IN UNET MODEMS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First BFSK algorithm implemented based on WHOI specifications : 80/160 </a:t>
            </a:r>
            <a:r>
              <a:rPr lang="en-US" dirty="0" err="1" smtClean="0"/>
              <a:t>sbs</a:t>
            </a:r>
            <a:r>
              <a:rPr lang="en-US" dirty="0" smtClean="0"/>
              <a:t> with 80/160 </a:t>
            </a:r>
            <a:r>
              <a:rPr lang="en-US" dirty="0" err="1" smtClean="0"/>
              <a:t>freq</a:t>
            </a:r>
            <a:r>
              <a:rPr lang="en-US" dirty="0" smtClean="0"/>
              <a:t> steps and 7/13 frequency hops, single bit per symbol</a:t>
            </a:r>
          </a:p>
          <a:p>
            <a:r>
              <a:rPr lang="en-US" dirty="0" smtClean="0"/>
              <a:t>A modified version of BFSK implemented</a:t>
            </a:r>
          </a:p>
          <a:p>
            <a:r>
              <a:rPr lang="en-US" dirty="0" smtClean="0"/>
              <a:t>Transmit multiple bits per symbol, use multiple bands in the bandwidth with a single bit information stored in each band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JANUS based BFSK implemented 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208" y="3902404"/>
            <a:ext cx="5733383" cy="187271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70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OF MFSK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9382"/>
            <a:ext cx="7620000" cy="5121418"/>
          </a:xfrm>
        </p:spPr>
        <p:txBody>
          <a:bodyPr>
            <a:normAutofit/>
          </a:bodyPr>
          <a:lstStyle/>
          <a:p>
            <a:r>
              <a:rPr lang="en-US" dirty="0" smtClean="0"/>
              <a:t>4 configurable parameters : </a:t>
            </a:r>
            <a:br>
              <a:rPr lang="en-US" dirty="0" smtClean="0"/>
            </a:br>
            <a:r>
              <a:rPr lang="en-US" dirty="0" smtClean="0"/>
              <a:t>bits per frequency - M </a:t>
            </a:r>
            <a:br>
              <a:rPr lang="en-US" dirty="0" smtClean="0"/>
            </a:br>
            <a:r>
              <a:rPr lang="en-US" dirty="0" smtClean="0"/>
              <a:t>total available bandwidth – BW</a:t>
            </a:r>
            <a:br>
              <a:rPr lang="en-US" dirty="0" smtClean="0"/>
            </a:br>
            <a:r>
              <a:rPr lang="en-US" dirty="0" smtClean="0"/>
              <a:t>symbol rate </a:t>
            </a:r>
            <a:r>
              <a:rPr lang="en-US" dirty="0"/>
              <a:t> </a:t>
            </a:r>
            <a:r>
              <a:rPr lang="en-US" dirty="0" smtClean="0"/>
              <a:t>-  S</a:t>
            </a:r>
            <a:br>
              <a:rPr lang="en-US" dirty="0" smtClean="0"/>
            </a:br>
            <a:r>
              <a:rPr lang="en-US" dirty="0" smtClean="0"/>
              <a:t>frequency gap - F</a:t>
            </a:r>
          </a:p>
          <a:p>
            <a:r>
              <a:rPr lang="en-US" dirty="0" smtClean="0"/>
              <a:t>Multiple bits per symbol</a:t>
            </a:r>
          </a:p>
          <a:p>
            <a:r>
              <a:rPr lang="en-US" dirty="0" smtClean="0"/>
              <a:t>Bands available for transmission :</a:t>
            </a:r>
            <a:br>
              <a:rPr lang="en-US" dirty="0" smtClean="0"/>
            </a:br>
            <a:r>
              <a:rPr lang="en-US" dirty="0" smtClean="0"/>
              <a:t>BW/(F * 2</a:t>
            </a:r>
            <a:r>
              <a:rPr lang="en-US" baseline="30000" dirty="0" smtClean="0"/>
              <a:t>M</a:t>
            </a:r>
            <a:r>
              <a:rPr lang="en-US" dirty="0" smtClean="0"/>
              <a:t>)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Fs</a:t>
            </a:r>
            <a:r>
              <a:rPr lang="en-US" dirty="0" smtClean="0"/>
              <a:t>/S) samples generated for M bits set for each band</a:t>
            </a:r>
          </a:p>
          <a:p>
            <a:r>
              <a:rPr lang="en-US" dirty="0" smtClean="0"/>
              <a:t>Samples from each band added together to form a single symbol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367" y="1605732"/>
            <a:ext cx="3758895" cy="131395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284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7397"/>
            <a:ext cx="7620000" cy="509340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Tests conducted over 2 days at 3 different ranges</a:t>
            </a:r>
            <a:br>
              <a:rPr lang="en-US" dirty="0" smtClean="0"/>
            </a:br>
            <a:r>
              <a:rPr lang="en-US" dirty="0" smtClean="0"/>
              <a:t> - Day 1 :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Test 1 at range of 1923 </a:t>
            </a:r>
            <a:r>
              <a:rPr lang="en-US" dirty="0" err="1" smtClean="0"/>
              <a:t>mtrs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Test 2 at range of 753 </a:t>
            </a:r>
            <a:r>
              <a:rPr lang="en-US" dirty="0" err="1" smtClean="0"/>
              <a:t>mtrs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-Day 2 :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smtClean="0"/>
              <a:t>Test 1 at range of 1923 </a:t>
            </a:r>
            <a:r>
              <a:rPr lang="en-US" dirty="0" err="1" smtClean="0"/>
              <a:t>mtrs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Test 2 at range of 2300 </a:t>
            </a:r>
            <a:r>
              <a:rPr lang="en-US" dirty="0" err="1" smtClean="0"/>
              <a:t>mtrs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		</a:t>
            </a:r>
          </a:p>
          <a:p>
            <a:r>
              <a:rPr lang="en-US" dirty="0" smtClean="0"/>
              <a:t>Different configurations of the MFSK parameters tried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The following graphs show BER variations </a:t>
            </a:r>
            <a:r>
              <a:rPr lang="en-US" smtClean="0"/>
              <a:t>for multiple configurations </a:t>
            </a:r>
            <a:r>
              <a:rPr lang="en-US" dirty="0" smtClean="0"/>
              <a:t>and signal analysis for configuration of 500 Hz frequency separation, 50 symbols per second, 14 KHz bandwidth and 2 bits per frequency and packet length of 80 bytes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903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59208"/>
            <a:ext cx="7844067" cy="578991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BER PER TEST FOR DIFFERENT PACKET LENGTHS</a:t>
            </a:r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3300"/>
            <a:ext cx="9144000" cy="544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112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68723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OVERALL BER FOR ALL TESTS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8700"/>
            <a:ext cx="9144000" cy="544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52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EFFECTIVE DATA RATES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519696"/>
            <a:ext cx="7937095" cy="44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806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1824</TotalTime>
  <Words>295</Words>
  <Application>Microsoft Macintosh PowerPoint</Application>
  <PresentationFormat>On-screen Show (4:3)</PresentationFormat>
  <Paragraphs>109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Clarity</vt:lpstr>
      <vt:lpstr>MFSK Results and Analysis from UNET2015 Trials</vt:lpstr>
      <vt:lpstr>CONTENTS</vt:lpstr>
      <vt:lpstr>ABOUT MFSK</vt:lpstr>
      <vt:lpstr>FSK IN UNET MODEMS</vt:lpstr>
      <vt:lpstr>DESIGN OF MFSK ALGORITHM</vt:lpstr>
      <vt:lpstr>RESULTS</vt:lpstr>
      <vt:lpstr>BER PER TEST FOR DIFFERENT PACKET LENGTHS</vt:lpstr>
      <vt:lpstr>OVERALL BER FOR ALL TESTS</vt:lpstr>
      <vt:lpstr>EFFECTIVE DATA RATES</vt:lpstr>
      <vt:lpstr>     SPECTROGRAM FOR LOW BER SIGNALS</vt:lpstr>
      <vt:lpstr>POWER SPECTRUM OF LOW BER SIGNALS </vt:lpstr>
      <vt:lpstr>SPECTROGRAM FOR HIGH BER SIGNALS</vt:lpstr>
      <vt:lpstr>POWER SPECTRUM OF HIGH BER SIGNALS</vt:lpstr>
      <vt:lpstr>POWER SPECTRUM OF HIGH BER SYMBOLS</vt:lpstr>
      <vt:lpstr>FURTHER PERFORMANCE IMPROVEMENT</vt:lpstr>
      <vt:lpstr>FURTHER PERFORMANCE IMPROVEMENT</vt:lpstr>
      <vt:lpstr>FURTHER PERFORMANCE IMPROVEMENT</vt:lpstr>
      <vt:lpstr>FURTHER PERFORMANCE IMPROVEMENT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MFSK Results and Analysis from UNET2015 Trials</dc:title>
  <dc:creator>Anshu Anshu</dc:creator>
  <cp:lastModifiedBy>Anshu Anshu</cp:lastModifiedBy>
  <cp:revision>136</cp:revision>
  <dcterms:created xsi:type="dcterms:W3CDTF">2016-01-04T04:43:58Z</dcterms:created>
  <dcterms:modified xsi:type="dcterms:W3CDTF">2016-01-20T07:27:58Z</dcterms:modified>
</cp:coreProperties>
</file>

<file path=docProps/thumbnail.jpeg>
</file>